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2" r:id="rId5"/>
    <p:sldId id="265" r:id="rId6"/>
    <p:sldId id="260" r:id="rId7"/>
    <p:sldId id="261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9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4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122259"/>
            <a:ext cx="10772775" cy="957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162668"/>
            <a:ext cx="10753725" cy="4925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8185BB-E2DC-8234-D770-31352811E03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85800" y="6144918"/>
            <a:ext cx="10753725" cy="337102"/>
          </a:xfrm>
        </p:spPr>
        <p:txBody>
          <a:bodyPr>
            <a:noAutofit/>
          </a:bodyPr>
          <a:lstStyle>
            <a:lvl1pPr>
              <a:defRPr sz="1600" i="1"/>
            </a:lvl1pPr>
          </a:lstStyle>
          <a:p>
            <a:pPr lvl="0"/>
            <a:r>
              <a:rPr lang="en-US" dirty="0" err="1"/>
              <a:t>Refrence</a:t>
            </a:r>
            <a:r>
              <a:rPr lang="en-US" dirty="0"/>
              <a:t>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AE26A2-19B3-44B2-0E1F-91E5C0A270C9}"/>
              </a:ext>
            </a:extLst>
          </p:cNvPr>
          <p:cNvCxnSpPr/>
          <p:nvPr userDrawn="1"/>
        </p:nvCxnSpPr>
        <p:spPr>
          <a:xfrm>
            <a:off x="657224" y="990600"/>
            <a:ext cx="10772775" cy="0"/>
          </a:xfrm>
          <a:prstGeom prst="line">
            <a:avLst/>
          </a:prstGeom>
          <a:ln w="5715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0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0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5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8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635138C-B74D-452D-AF12-4C05298F9AA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7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10-13-flow-models/" TargetMode="External"/><Relationship Id="rId2" Type="http://schemas.openxmlformats.org/officeDocument/2006/relationships/hyperlink" Target="https://theaisummer.com/latent-variable-mode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isummer.com/gan-computer-vision/" TargetMode="External"/><Relationship Id="rId2" Type="http://schemas.openxmlformats.org/officeDocument/2006/relationships/hyperlink" Target="https://youtu.be/nGVFbPKrRWQ?t=114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2BBCD7-1400-E69A-F84E-165C92F73923}"/>
              </a:ext>
            </a:extLst>
          </p:cNvPr>
          <p:cNvSpPr txBox="1"/>
          <p:nvPr/>
        </p:nvSpPr>
        <p:spPr>
          <a:xfrm>
            <a:off x="480215" y="6349430"/>
            <a:ext cx="2766419" cy="3693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https://github.com/IKJ1992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7DB1B-A7A9-01DC-9C02-1687642B8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 of Diffusion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C0F12-8B33-276D-8099-AE44A916B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u="sng" dirty="0"/>
              <a:t>By: Iman Khani Jazani</a:t>
            </a:r>
          </a:p>
        </p:txBody>
      </p:sp>
      <p:pic>
        <p:nvPicPr>
          <p:cNvPr id="1028" name="Picture 4" descr="Imagen: Text-to-Image Diffusion Models">
            <a:extLst>
              <a:ext uri="{FF2B5EF4-FFF2-40B4-BE49-F238E27FC236}">
                <a16:creationId xmlns:a16="http://schemas.microsoft.com/office/drawing/2014/main" id="{D6FAE494-E8FB-7C00-02D6-665CA978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016" y="92467"/>
            <a:ext cx="2850324" cy="2850324"/>
          </a:xfrm>
          <a:prstGeom prst="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- Free social media icons">
            <a:extLst>
              <a:ext uri="{FF2B5EF4-FFF2-40B4-BE49-F238E27FC236}">
                <a16:creationId xmlns:a16="http://schemas.microsoft.com/office/drawing/2014/main" id="{9CC867C7-2AB9-9B32-3170-D882E3E1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" y="6286073"/>
            <a:ext cx="500009" cy="5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C2EA4-BBE3-55BA-E1B0-6B57B19C3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2" y="118988"/>
            <a:ext cx="891385" cy="9276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60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1FD6-149A-958B-D5DB-4F3D72C7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3FB60-7858-6C42-7B42-E699F2FBA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The basic idea behind diffusion models is rather simple.</a:t>
                </a:r>
                <a:endParaRPr lang="fa-IR" b="0" i="0" dirty="0">
                  <a:solidFill>
                    <a:srgbClr val="000000"/>
                  </a:solidFill>
                  <a:effectLst/>
                  <a:latin typeface="Work Sans" pitchFamily="2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They take the input image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and gradually add Gaussian noise to it through a series of 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steps. We will call this the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forward process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</a:t>
                </a:r>
                <a:endParaRPr lang="fa-IR" b="0" i="0" dirty="0">
                  <a:solidFill>
                    <a:srgbClr val="000000"/>
                  </a:solidFill>
                  <a:effectLst/>
                  <a:latin typeface="Work Sans" pitchFamily="2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Afterward, a neural network is trained to recover the original data by reversing the noising process. By being able to model the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reverse process,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we can generate new data.</a:t>
                </a:r>
                <a:r>
                  <a:rPr lang="fa-IR" dirty="0">
                    <a:solidFill>
                      <a:srgbClr val="000000"/>
                    </a:solidFill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This is the so-called reverse diffusion process or, in general, the sampling process of a generative model.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3FB60-7858-6C42-7B42-E699F2FBA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4" t="-2104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2E7E6-EAC4-9041-ECBB-ED5B43BB74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F2480-422B-D734-F5D5-8510BC4D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90" y="3835811"/>
            <a:ext cx="8491590" cy="28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1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34AE-2FF8-79F6-DD67-7A32400C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7386B-1C3A-E93F-67A3-B5BF3E5D9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Diffusion models can be seen as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latent variable models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Latent means that we are referring to a hidden continuous feature space. In such a way, they may look similar to </a:t>
                </a:r>
                <a:r>
                  <a:rPr lang="en-US" b="0" i="0" u="none" strike="noStrike" dirty="0">
                    <a:solidFill>
                      <a:srgbClr val="1A73E8"/>
                    </a:solidFill>
                    <a:effectLst/>
                    <a:latin typeface="Work Sans" pitchFamily="2" charset="0"/>
                    <a:hlinkClick r:id="rId2"/>
                  </a:rPr>
                  <a:t>variational autoencoders (VAEs)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In practice, they are formulated using a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Markov chain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of </a:t>
                </a:r>
                <a:r>
                  <a:rPr lang="en-US" b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steps. Here, a Markov chain means that each step only depends on the previous one, which is a mild assumption. Importantly, we are not constrained to using a specific type of neural network </a:t>
                </a:r>
                <a:r>
                  <a:rPr lang="en-US" dirty="0">
                    <a:latin typeface="Work Sans" pitchFamily="2" charset="0"/>
                  </a:rPr>
                  <a:t>unlike </a:t>
                </a:r>
                <a:r>
                  <a:rPr lang="en-US" dirty="0">
                    <a:latin typeface="Work Sans" pitchFamily="2" charset="0"/>
                    <a:hlinkClick r:id="rId3"/>
                  </a:rPr>
                  <a:t>flow-based models</a:t>
                </a:r>
                <a:r>
                  <a:rPr lang="en-US" dirty="0">
                    <a:latin typeface="Work Sans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7386B-1C3A-E93F-67A3-B5BF3E5D9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94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21475-D263-0807-98DA-EA2D263240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5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17D-BD4A-AB5A-2FC5-CB10C6FE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C0926-E0DE-F87F-986A-BF9E2B87D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Given a data-point</a:t>
                </a:r>
                <a:r>
                  <a:rPr lang="en-US" dirty="0">
                    <a:solidFill>
                      <a:srgbClr val="000000"/>
                    </a:solidFill>
                    <a:latin typeface="Work San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sampled from the real data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distribution 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), one can define a forward diffusion process by adding noise. Specifically, at each step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of the Markov chain we add Gaussian noise with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variance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to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, producing a new latent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variable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with distribution 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 This diffusion process can be formulated as follows: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C0926-E0DE-F87F-986A-BF9E2B87D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04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A028E-A7F5-00A6-2D0B-E66E8F3DF7F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71EFF-2DA1-D01A-ADD0-B644764B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07" y="3302932"/>
            <a:ext cx="9603186" cy="34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0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B955-55F0-55E2-FBC8-CEA578D4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001DE-07EF-4BC3-D2EA-9D54F0252D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Thus, we can go in a closed form from the input data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to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in a tractable way. Mathematically, this is the posterior probability and is defined as: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001DE-07EF-4BC3-D2EA-9D54F0252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28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84F3A-B022-4AC4-570F-561E815D808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60208-251C-A526-801B-5C151AE1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53" y="2615415"/>
            <a:ext cx="7092238" cy="2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3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C783-EBBB-71F0-2C64-9EA234CF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FF75-4CDE-1991-29AD-482EC88ED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900" dirty="0"/>
              <a:t>T = 1000 </a:t>
            </a:r>
            <a:r>
              <a:rPr lang="en-US" sz="1600" dirty="0"/>
              <a:t>sampling steps</a:t>
            </a:r>
            <a:endParaRPr lang="en-US" sz="199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B3B5-452A-24F8-06A7-4D7C4D0AA1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1B79-69B9-D932-FE1E-DE152BC2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trick…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A26D9D-F7E7-405E-2931-658D32311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10" y="1695975"/>
            <a:ext cx="5459319" cy="2804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E2C3C-C85A-532A-B19B-0D460BF17E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CCF2C-1C72-163E-550E-E7B2E656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328" y="4497511"/>
            <a:ext cx="3286125" cy="54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340FD4-B7B8-CDD1-7906-B728FAF8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54" y="4902269"/>
            <a:ext cx="6467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8A8F-7F84-135B-78AC-9BF21CEF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scheduler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CB911-3074-49FB-4E16-4D4E29F4C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The variance parameter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can be fixed to a constant or chosen as a schedule over the T timesteps. In fact, one can define a variance schedule, which can be linear, quadratic, cosine etc.</a:t>
                </a:r>
              </a:p>
              <a:p>
                <a:pPr algn="just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CB911-3074-49FB-4E16-4D4E29F4C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04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85DDA-1F48-961B-FC33-483F94DF68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D7AE8-791B-EA0A-5070-9A04743F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8" y="2066818"/>
            <a:ext cx="11620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13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7C3A-77CA-BB58-195C-41FD3C44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diffusion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B404-FD41-BBE2-A1D9-5DB9CBF3560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4FBEE37-B56C-835E-321B-C37057CA6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548359"/>
            <a:ext cx="10753725" cy="15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9F13-A1B5-A454-7912-87FFB2C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you can do great things…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2C5181-740E-B98D-8680-FE31B4084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850" y="1162050"/>
            <a:ext cx="8454575" cy="4926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CB13-2464-0FD3-0E43-997C49BEF5F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https://sharif.io/</a:t>
            </a:r>
          </a:p>
        </p:txBody>
      </p:sp>
    </p:spTree>
    <p:extLst>
      <p:ext uri="{BB962C8B-B14F-4D97-AF65-F5344CB8AC3E}">
        <p14:creationId xmlns:p14="http://schemas.microsoft.com/office/powerpoint/2010/main" val="397941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16F053-08B7-1AE5-C488-A32FFFC9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08" y="4781050"/>
            <a:ext cx="10780776" cy="1024468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Idea?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8A1D1D-9A1D-6AF2-E5D9-00AF9699F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4726112"/>
          </a:xfrm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B46E00-E58B-7384-1D4A-BB5D6F19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7261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160880-D950-9D4B-7BE4-4AD622420007}"/>
              </a:ext>
            </a:extLst>
          </p:cNvPr>
          <p:cNvSpPr txBox="1"/>
          <p:nvPr/>
        </p:nvSpPr>
        <p:spPr>
          <a:xfrm>
            <a:off x="480215" y="6349430"/>
            <a:ext cx="2766419" cy="3693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https://github.com/IKJ1992</a:t>
            </a:r>
          </a:p>
        </p:txBody>
      </p:sp>
      <p:pic>
        <p:nvPicPr>
          <p:cNvPr id="13" name="Picture 6" descr="Github Logo - Free social media icons">
            <a:extLst>
              <a:ext uri="{FF2B5EF4-FFF2-40B4-BE49-F238E27FC236}">
                <a16:creationId xmlns:a16="http://schemas.microsoft.com/office/drawing/2014/main" id="{D1F6CC73-0802-8387-8EDA-7980A9B8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" y="6286073"/>
            <a:ext cx="500009" cy="5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512ABC-73A5-B8D4-059C-4394818FC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83" y="5653329"/>
            <a:ext cx="891385" cy="9276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1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7966-22B4-25D2-AC5F-F7C4181F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41D74D-567C-AE77-3514-47FC046D5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289020"/>
            <a:ext cx="10753725" cy="467207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2CBE-6AEA-0A8F-985A-AF9A6A1517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https://openai.com/dall-e-2/</a:t>
            </a:r>
          </a:p>
        </p:txBody>
      </p:sp>
    </p:spTree>
    <p:extLst>
      <p:ext uri="{BB962C8B-B14F-4D97-AF65-F5344CB8AC3E}">
        <p14:creationId xmlns:p14="http://schemas.microsoft.com/office/powerpoint/2010/main" val="5834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8A2B-DFB6-C77B-760F-3731BBF0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194F6D-6C72-EAA6-9E1F-D910DDC21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176385"/>
            <a:ext cx="10753725" cy="489734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39A07-AA9D-1403-FE76-CA15A8E610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https://www.artbreeder.com/</a:t>
            </a:r>
          </a:p>
        </p:txBody>
      </p:sp>
    </p:spTree>
    <p:extLst>
      <p:ext uri="{BB962C8B-B14F-4D97-AF65-F5344CB8AC3E}">
        <p14:creationId xmlns:p14="http://schemas.microsoft.com/office/powerpoint/2010/main" val="242898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562C-B554-9E86-7409-E4E27079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C4549D-C52A-7437-50B4-B091DB21F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187735"/>
            <a:ext cx="10753725" cy="48746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38BAD-8B49-6810-7B41-36B9363EBB1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https://lexica.art/</a:t>
            </a:r>
          </a:p>
        </p:txBody>
      </p:sp>
    </p:spTree>
    <p:extLst>
      <p:ext uri="{BB962C8B-B14F-4D97-AF65-F5344CB8AC3E}">
        <p14:creationId xmlns:p14="http://schemas.microsoft.com/office/powerpoint/2010/main" val="415792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3AA4-0954-9400-583B-3B8C8DB9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85974B-ACC3-9029-ED73-333FCFE6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933" y="1162050"/>
            <a:ext cx="7060409" cy="4926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2A439-D335-C07A-2BC2-4A491BC1D2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https://www.nytimes.com/2022/09/02/technology/ai-artificial-intelligence-artists.html</a:t>
            </a:r>
          </a:p>
        </p:txBody>
      </p:sp>
    </p:spTree>
    <p:extLst>
      <p:ext uri="{BB962C8B-B14F-4D97-AF65-F5344CB8AC3E}">
        <p14:creationId xmlns:p14="http://schemas.microsoft.com/office/powerpoint/2010/main" val="55245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AF1C-EC1C-ADCD-8D07-F31AEACC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F6444-5699-D57B-67F9-3FD458BCB3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https://lilianweng.github.io/posts/2021-07-11-diffusion-models/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C46E97-E23D-2F6D-295A-7DCC8868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649" y="1162050"/>
            <a:ext cx="7482976" cy="49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AB64-F7B7-A935-35B3-9F200A2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diffusion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667B-290D-DA74-284A-EA5E43619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Diffusion models are fundamentally different from all the previous generative methods. Intuitively, they aim to decompose the image generation process (sampling) in many small “denoising” steps.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C1F93-3066-C1DD-7909-F2DA247998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https://theaisummer.com/diffusion-models/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E8E81-67FF-07CA-D3C7-5DCB3205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9" y="2421972"/>
            <a:ext cx="106584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2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7B9B-B658-4CEF-1E20-48B37FDD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07F5-B9A2-6700-4AD7-00EA683A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Denoising Diffusion Probabilistic Models (DDPM)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stable diffusion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score-based models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6414C-FE1A-5E49-B35D-83BC8980C0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0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7C81-4A31-56DE-39F3-A8235764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4DB1-5551-EC7A-6AB5-0B411C5A6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The intuition behind this is that the model can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Work Sans" pitchFamily="2" charset="0"/>
              </a:rPr>
              <a:t>correct itself 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over these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Work Sans" pitchFamily="2" charset="0"/>
              </a:rPr>
              <a:t>small steps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 and gradually produce a good sample. </a:t>
            </a:r>
            <a:endParaRPr lang="fa-IR" b="0" i="0" dirty="0">
              <a:solidFill>
                <a:srgbClr val="000000"/>
              </a:solidFill>
              <a:effectLst/>
              <a:latin typeface="Work Sans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To some extent, this idea of refining the representation has already been used in models like </a:t>
            </a:r>
            <a:r>
              <a:rPr lang="en-US" b="0" i="0" u="none" strike="noStrike" dirty="0" err="1">
                <a:solidFill>
                  <a:srgbClr val="1A73E8"/>
                </a:solidFill>
                <a:effectLst/>
                <a:latin typeface="Work Sans" pitchFamily="2" charset="0"/>
                <a:hlinkClick r:id="rId2"/>
              </a:rPr>
              <a:t>alphafold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. But hey, nothing comes at zero-cost. </a:t>
            </a:r>
            <a:endParaRPr lang="fa-IR" b="0" i="0" dirty="0">
              <a:solidFill>
                <a:srgbClr val="000000"/>
              </a:solidFill>
              <a:effectLst/>
              <a:latin typeface="Work Sans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This iterative process makes them slow at sampling, at least compared to </a:t>
            </a:r>
            <a:r>
              <a:rPr lang="en-US" b="0" i="0" u="none" strike="noStrike" dirty="0">
                <a:solidFill>
                  <a:srgbClr val="1A73E8"/>
                </a:solidFill>
                <a:effectLst/>
                <a:latin typeface="Work Sans" pitchFamily="2" charset="0"/>
                <a:hlinkClick r:id="rId3"/>
              </a:rPr>
              <a:t>GANs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8684E-9E77-E036-EF4E-C2066AECAE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159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203</TotalTime>
  <Words>578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 Light</vt:lpstr>
      <vt:lpstr>Cambria Math</vt:lpstr>
      <vt:lpstr>Courier New</vt:lpstr>
      <vt:lpstr>KaTeX_Main</vt:lpstr>
      <vt:lpstr>Work Sans</vt:lpstr>
      <vt:lpstr>Metropolitan</vt:lpstr>
      <vt:lpstr>Story of Diffusion Models</vt:lpstr>
      <vt:lpstr>Some examples</vt:lpstr>
      <vt:lpstr>Some examples</vt:lpstr>
      <vt:lpstr>Some examples </vt:lpstr>
      <vt:lpstr>Some examples</vt:lpstr>
      <vt:lpstr>Big picture</vt:lpstr>
      <vt:lpstr>What are diffusion models?</vt:lpstr>
      <vt:lpstr>Different types</vt:lpstr>
      <vt:lpstr>Intuition behind</vt:lpstr>
      <vt:lpstr>Diffusion process</vt:lpstr>
      <vt:lpstr>Forward Diffusion</vt:lpstr>
      <vt:lpstr>Forward Diffusion</vt:lpstr>
      <vt:lpstr>Forward process</vt:lpstr>
      <vt:lpstr>What!!!</vt:lpstr>
      <vt:lpstr>A trick…</vt:lpstr>
      <vt:lpstr>Variance scheduler</vt:lpstr>
      <vt:lpstr>Reverse diffusion</vt:lpstr>
      <vt:lpstr>Also, you can do great things…</vt:lpstr>
      <vt:lpstr>What is Your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of Diffusion Models</dc:title>
  <dc:creator>Iman Khani Jazani</dc:creator>
  <cp:lastModifiedBy>Iman Khani Jazani</cp:lastModifiedBy>
  <cp:revision>1</cp:revision>
  <dcterms:created xsi:type="dcterms:W3CDTF">2022-11-22T20:15:34Z</dcterms:created>
  <dcterms:modified xsi:type="dcterms:W3CDTF">2022-11-22T23:39:32Z</dcterms:modified>
</cp:coreProperties>
</file>